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59" r:id="rId5"/>
    <p:sldId id="355" r:id="rId6"/>
    <p:sldId id="357" r:id="rId7"/>
    <p:sldId id="279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2" r:id="rId20"/>
    <p:sldId id="370" r:id="rId21"/>
    <p:sldId id="373" r:id="rId22"/>
    <p:sldId id="377" r:id="rId23"/>
    <p:sldId id="374" r:id="rId24"/>
    <p:sldId id="378" r:id="rId25"/>
    <p:sldId id="375" r:id="rId26"/>
    <p:sldId id="380" r:id="rId27"/>
    <p:sldId id="376" r:id="rId28"/>
    <p:sldId id="379" r:id="rId29"/>
    <p:sldId id="327" r:id="rId30"/>
    <p:sldId id="256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DE734B-4490-674D-9D22-60E0E89BF54D}">
          <p14:sldIdLst>
            <p14:sldId id="259"/>
            <p14:sldId id="355"/>
            <p14:sldId id="357"/>
            <p14:sldId id="279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2"/>
            <p14:sldId id="370"/>
            <p14:sldId id="373"/>
            <p14:sldId id="377"/>
            <p14:sldId id="374"/>
            <p14:sldId id="378"/>
            <p14:sldId id="375"/>
            <p14:sldId id="380"/>
            <p14:sldId id="376"/>
            <p14:sldId id="379"/>
            <p14:sldId id="327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AAAF"/>
    <a:srgbClr val="EB3B70"/>
    <a:srgbClr val="182129"/>
    <a:srgbClr val="ECEBE9"/>
    <a:srgbClr val="EA3B6F"/>
    <a:srgbClr val="2D6971"/>
    <a:srgbClr val="C40100"/>
    <a:srgbClr val="E30039"/>
    <a:srgbClr val="203A4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B0ECA-5677-2148-BC13-690036CDB1C3}" v="146" dt="2024-08-12T17:03:52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863"/>
  </p:normalViewPr>
  <p:slideViewPr>
    <p:cSldViewPr snapToGrid="0">
      <p:cViewPr varScale="1">
        <p:scale>
          <a:sx n="100" d="100"/>
          <a:sy n="100" d="100"/>
        </p:scale>
        <p:origin x="15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96583-7E68-FA4D-8F3D-01DA880B3BE7}" type="datetimeFigureOut">
              <a:rPr lang="en-US" smtClean="0"/>
              <a:t>11/26/24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4838A-0639-5C43-BA0F-07950260E5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9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Sondage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Qui </a:t>
            </a:r>
            <a:r>
              <a:rPr lang="en-US" b="0" dirty="0" err="1"/>
              <a:t>connait</a:t>
            </a:r>
            <a:r>
              <a:rPr lang="en-US" b="0" dirty="0"/>
              <a:t> les principes SOLID?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dirty="0"/>
              <a:t>Qui sait expliquer S, O, L, I puis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8C742-9A58-83B2-4622-AD8BADF0E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78519-C14B-5982-F2B2-B1CBF7245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90BFE-3FFC-0FDB-2CAE-78CB0125E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65EEB-4311-289A-F0F1-806D841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37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F03EB-94AE-63D7-A42B-4A6282A9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232EC-C088-D4ED-ABB9-F7932B7A4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5A9DD-DF9B-8373-6DDD-BC938CF45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D5484-5F9D-4178-598F-0A432E2EB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2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0C6DD-200A-13AC-1AA3-5116ECD1C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32A7-8E9F-710C-A8CB-30A3211AD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1736E-175C-30C3-FF6B-C7EEA019A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CC6F1-D848-364A-7086-4F193690D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36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5CA0A-F4B2-B5FB-200F-88075CDE1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39EAF-4623-BFCF-85E0-C4190C7A2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BEA53-91D7-F3C0-7CC7-B8FF32D3B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90CB0-6AB1-C388-CCDA-662935BC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89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92923-7929-579B-7E46-B52AC8C6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C47FC-295B-E45C-07C1-BCB5E4629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BD54EC-FB6C-982A-C59F-3828014EB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Solution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Les principes SOLID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On les appliques pour </a:t>
            </a:r>
            <a:r>
              <a:rPr lang="en-US" b="0" dirty="0" err="1"/>
              <a:t>éliminer</a:t>
            </a:r>
            <a:r>
              <a:rPr lang="en-US" b="0" dirty="0"/>
              <a:t> un design smell (YAGNI)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CA" b="1" dirty="0"/>
              <a:t>Historique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dirty="0"/>
              <a:t>Principes définis par Robert C. Martin en mars 1995 mais dans un ordre différent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dirty="0"/>
              <a:t>Détaillés dans son livre Principles, Patterns, and Practices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dirty="0"/>
              <a:t>Acronyme inventé plus tard par Michael </a:t>
            </a:r>
            <a:r>
              <a:rPr lang="fr-CA" dirty="0" err="1"/>
              <a:t>Feathers</a:t>
            </a:r>
            <a:endParaRPr lang="fr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CA" b="1" dirty="0"/>
              <a:t>Principe de haut niveau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="0" dirty="0"/>
              <a:t>Comment organiser nos fonctions et nos structures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="0" dirty="0"/>
              <a:t>Comment les classes doivent s’interconnecter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A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CA" b="1" dirty="0"/>
              <a:t>Raison</a:t>
            </a:r>
            <a:endParaRPr lang="fr-CA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CA" b="0" dirty="0"/>
              <a:t>Créer des modules qui: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="0" dirty="0"/>
              <a:t>tolèrent le changement;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="0" dirty="0"/>
              <a:t>sont faciles à comprendre;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="0" dirty="0"/>
              <a:t>sont la base de composants qui peuvent être utilisés dans tout type de système.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16EF5-1AB6-9B07-282F-A7388257E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3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6EE83-EC8D-9F55-9218-1B7CF77A9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0D324F-23B6-5B7D-AB87-841D6A93F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F3754-4AAA-EE68-0101-2E98F25A6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 ne </a:t>
            </a:r>
            <a:r>
              <a:rPr lang="en-US" dirty="0" err="1"/>
              <a:t>s’applique</a:t>
            </a:r>
            <a:r>
              <a:rPr lang="en-US" dirty="0"/>
              <a:t> pas que aux classes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aux </a:t>
            </a:r>
            <a:r>
              <a:rPr lang="en-US" dirty="0" err="1"/>
              <a:t>fonctions</a:t>
            </a:r>
            <a:r>
              <a:rPr lang="en-US" dirty="0"/>
              <a:t> et à toute ”</a:t>
            </a:r>
            <a:r>
              <a:rPr lang="en-US" dirty="0" err="1"/>
              <a:t>entité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La notion </a:t>
            </a:r>
            <a:r>
              <a:rPr lang="en-US" dirty="0" err="1"/>
              <a:t>d’entité</a:t>
            </a:r>
            <a:r>
              <a:rPr lang="en-US" dirty="0"/>
              <a:t> et de raison de changer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compliquée</a:t>
            </a:r>
            <a:r>
              <a:rPr lang="en-US" dirty="0"/>
              <a:t> à </a:t>
            </a:r>
            <a:r>
              <a:rPr lang="en-US" dirty="0" err="1"/>
              <a:t>définir</a:t>
            </a:r>
            <a:r>
              <a:rPr lang="en-US" dirty="0"/>
              <a:t> et depend de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4EC3A-8583-59CB-C9DB-6FD0417BE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8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4AE2A-FF52-1C89-BF42-857C2AD1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F6895-C952-FA04-A46A-72963C28B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1A66C-4BC2-ACEE-F6E5-0C282CBEF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Exemple</a:t>
            </a:r>
            <a:endParaRPr lang="en-US" b="1" dirty="0"/>
          </a:p>
          <a:p>
            <a:r>
              <a:rPr lang="en-US" b="0" dirty="0"/>
              <a:t>On </a:t>
            </a:r>
            <a:r>
              <a:rPr lang="en-US" b="0" dirty="0" err="1"/>
              <a:t>travaille</a:t>
            </a:r>
            <a:r>
              <a:rPr lang="en-US" b="0" dirty="0"/>
              <a:t> chez </a:t>
            </a:r>
            <a:r>
              <a:rPr lang="en-US" b="0" dirty="0" err="1"/>
              <a:t>Xami</a:t>
            </a:r>
            <a:r>
              <a:rPr lang="en-US" b="0" dirty="0"/>
              <a:t> </a:t>
            </a:r>
            <a:r>
              <a:rPr lang="en-US" b="0" dirty="0" err="1"/>
              <a:t>une</a:t>
            </a:r>
            <a:r>
              <a:rPr lang="en-US" b="0" dirty="0"/>
              <a:t> épicerie </a:t>
            </a:r>
            <a:r>
              <a:rPr lang="en-US" b="0" dirty="0" err="1"/>
              <a:t>en</a:t>
            </a:r>
            <a:r>
              <a:rPr lang="en-US" b="0" dirty="0"/>
              <a:t> </a:t>
            </a:r>
            <a:r>
              <a:rPr lang="en-US" b="0" dirty="0" err="1"/>
              <a:t>ligne</a:t>
            </a:r>
            <a:r>
              <a:rPr lang="en-US" b="0" dirty="0"/>
              <a:t>, on </a:t>
            </a:r>
            <a:r>
              <a:rPr lang="en-US" b="0" dirty="0" err="1"/>
              <a:t>veut</a:t>
            </a:r>
            <a:r>
              <a:rPr lang="en-US" b="0" dirty="0"/>
              <a:t> </a:t>
            </a:r>
            <a:r>
              <a:rPr lang="en-US" b="0" dirty="0" err="1"/>
              <a:t>calculer</a:t>
            </a:r>
            <a:r>
              <a:rPr lang="en-US" b="0" dirty="0"/>
              <a:t> le total du panier </a:t>
            </a:r>
            <a:r>
              <a:rPr lang="en-US" b="0" dirty="0" err="1"/>
              <a:t>d’achat</a:t>
            </a:r>
            <a:r>
              <a:rPr lang="en-US" b="0" dirty="0"/>
              <a:t>, on </a:t>
            </a:r>
            <a:r>
              <a:rPr lang="en-US" b="0" dirty="0" err="1"/>
              <a:t>est</a:t>
            </a:r>
            <a:r>
              <a:rPr lang="en-US" b="0" dirty="0"/>
              <a:t> disponible </a:t>
            </a:r>
            <a:r>
              <a:rPr lang="en-US" b="0" dirty="0" err="1"/>
              <a:t>uniquement</a:t>
            </a:r>
            <a:r>
              <a:rPr lang="en-US" b="0" dirty="0"/>
              <a:t> au Québec.</a:t>
            </a:r>
          </a:p>
          <a:p>
            <a:r>
              <a:rPr lang="en-US" b="0" dirty="0"/>
              <a:t>On a déjà </a:t>
            </a:r>
            <a:r>
              <a:rPr lang="en-US" b="0" dirty="0" err="1"/>
              <a:t>une</a:t>
            </a:r>
            <a:r>
              <a:rPr lang="en-US" b="0" dirty="0"/>
              <a:t> base de code </a:t>
            </a:r>
            <a:r>
              <a:rPr lang="en-US" b="0" dirty="0" err="1"/>
              <a:t>existante</a:t>
            </a:r>
            <a:r>
              <a:rPr lang="en-US" b="0" dirty="0"/>
              <a:t> avec des tests et tout.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AA36E-F34C-01AF-B680-10F21524A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31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B5EAD-F0A0-CEFB-7AF4-8CD00F8E8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2C99E-9290-A42D-D290-1858806F1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C1365-0E6B-3B72-7FB5-D6EE68514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Aucun</a:t>
            </a:r>
            <a:r>
              <a:rPr lang="en-US" dirty="0"/>
              <a:t> rapport avec les </a:t>
            </a:r>
            <a:r>
              <a:rPr lang="en-US" dirty="0" err="1"/>
              <a:t>modificateurs</a:t>
            </a:r>
            <a:r>
              <a:rPr lang="en-US" dirty="0"/>
              <a:t> </a:t>
            </a:r>
            <a:r>
              <a:rPr lang="fr-CA" dirty="0"/>
              <a:t> public/</a:t>
            </a:r>
            <a:r>
              <a:rPr lang="fr-CA" dirty="0" err="1"/>
              <a:t>private</a:t>
            </a:r>
            <a:r>
              <a:rPr lang="fr-CA" dirty="0"/>
              <a:t>/</a:t>
            </a:r>
            <a:r>
              <a:rPr lang="fr-CA" dirty="0" err="1"/>
              <a:t>protected</a:t>
            </a:r>
            <a:endParaRPr lang="fr-CA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CA" b="1" dirty="0"/>
              <a:t>OPEN</a:t>
            </a:r>
            <a:r>
              <a:rPr lang="fr-CA" dirty="0"/>
              <a:t>: on peut modifier le comportement d’une entité logicielle sans devoir modifier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b="1" dirty="0"/>
              <a:t>CLOSE: </a:t>
            </a:r>
            <a:r>
              <a:rPr lang="fr-CA" b="0" dirty="0"/>
              <a:t>un module ne doit pas changer quand son comportement change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62F02-2CFF-BF8C-1052-102D94B81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3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90476-2E71-B88F-904B-CB1889B2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999206-0D84-2F25-47C0-6EC884A8C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64041-2B2F-C301-E495-2A32A67AC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b="0" dirty="0"/>
              <a:t>Contre intuitif mais c’est facile en utilisant des abstractions. Si on référence une abstraction on peut changer l’implémentation sans changer le module qui la référence</a:t>
            </a:r>
            <a:endParaRPr lang="fr-CA" b="1" dirty="0"/>
          </a:p>
          <a:p>
            <a:endParaRPr lang="en-US" dirty="0"/>
          </a:p>
          <a:p>
            <a:r>
              <a:rPr lang="en-US" dirty="0" err="1"/>
              <a:t>Lié</a:t>
            </a:r>
            <a:r>
              <a:rPr lang="en-US" dirty="0"/>
              <a:t> à </a:t>
            </a:r>
            <a:r>
              <a:rPr lang="en-US" dirty="0" err="1"/>
              <a:t>l’inversion</a:t>
            </a:r>
            <a:r>
              <a:rPr lang="en-US" dirty="0"/>
              <a:t> des </a:t>
            </a:r>
            <a:r>
              <a:rPr lang="en-US" dirty="0" err="1"/>
              <a:t>dépendances</a:t>
            </a:r>
            <a:r>
              <a:rPr lang="en-US" dirty="0"/>
              <a:t> (D) et mis </a:t>
            </a:r>
            <a:r>
              <a:rPr lang="en-US" dirty="0" err="1"/>
              <a:t>en</a:t>
            </a:r>
            <a:r>
              <a:rPr lang="en-US" dirty="0"/>
              <a:t> place avec </a:t>
            </a:r>
            <a:r>
              <a:rPr lang="en-US" dirty="0" err="1"/>
              <a:t>différents</a:t>
            </a:r>
            <a:r>
              <a:rPr lang="en-US" dirty="0"/>
              <a:t> patterns (factory, IoC…)</a:t>
            </a:r>
          </a:p>
          <a:p>
            <a:endParaRPr lang="en-US" dirty="0"/>
          </a:p>
          <a:p>
            <a:r>
              <a:rPr lang="en-US" b="1" dirty="0" err="1"/>
              <a:t>Exemple</a:t>
            </a:r>
            <a:endParaRPr lang="en-US" b="1" dirty="0"/>
          </a:p>
          <a:p>
            <a:r>
              <a:rPr lang="en-US" b="0" dirty="0"/>
              <a:t>On </a:t>
            </a:r>
            <a:r>
              <a:rPr lang="en-US" b="0" dirty="0" err="1"/>
              <a:t>agrandi</a:t>
            </a:r>
            <a:r>
              <a:rPr lang="en-US" b="0" dirty="0"/>
              <a:t> </a:t>
            </a:r>
            <a:r>
              <a:rPr lang="en-US" b="0" dirty="0" err="1"/>
              <a:t>notre</a:t>
            </a:r>
            <a:r>
              <a:rPr lang="en-US" b="0" dirty="0"/>
              <a:t> </a:t>
            </a:r>
            <a:r>
              <a:rPr lang="en-US" b="0" dirty="0" err="1"/>
              <a:t>marché</a:t>
            </a:r>
            <a:r>
              <a:rPr lang="en-US" b="0" dirty="0"/>
              <a:t>, </a:t>
            </a:r>
            <a:r>
              <a:rPr lang="en-US" b="0" dirty="0" err="1"/>
              <a:t>maintenant</a:t>
            </a:r>
            <a:r>
              <a:rPr lang="en-US" b="0" dirty="0"/>
              <a:t> on vend </a:t>
            </a:r>
            <a:r>
              <a:rPr lang="en-US" b="0" dirty="0" err="1"/>
              <a:t>aussi</a:t>
            </a:r>
            <a:r>
              <a:rPr lang="en-US" b="0" dirty="0"/>
              <a:t> </a:t>
            </a:r>
            <a:r>
              <a:rPr lang="en-US" b="0" dirty="0" err="1"/>
              <a:t>en</a:t>
            </a:r>
            <a:r>
              <a:rPr lang="en-US" b="0" dirty="0"/>
              <a:t> Alberta </a:t>
            </a:r>
            <a:r>
              <a:rPr lang="en-US" b="0" dirty="0" err="1"/>
              <a:t>donc</a:t>
            </a:r>
            <a:r>
              <a:rPr lang="en-US" b="0" dirty="0"/>
              <a:t> on doit </a:t>
            </a:r>
            <a:r>
              <a:rPr lang="en-US" b="0" dirty="0" err="1"/>
              <a:t>calculer</a:t>
            </a:r>
            <a:r>
              <a:rPr lang="en-US" b="0" dirty="0"/>
              <a:t> le total </a:t>
            </a:r>
            <a:r>
              <a:rPr lang="en-US" b="0" dirty="0" err="1"/>
              <a:t>en</a:t>
            </a:r>
            <a:r>
              <a:rPr lang="en-US" b="0" dirty="0"/>
              <a:t> function de la province.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671D7-F8CA-DDF6-4F47-840BEC1F5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A14B2-7524-298B-0BC7-C1792B66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ACD4F-1FBD-7E7F-DE57-9360FC887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12CD82-85B7-8C8C-5200-45C2830DF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/>
              <a:t>Doit son nom </a:t>
            </a:r>
            <a:r>
              <a:rPr lang="fr-CA" b="0" dirty="0"/>
              <a:t>à Barbara </a:t>
            </a:r>
            <a:r>
              <a:rPr lang="fr-CA" b="0" dirty="0" err="1"/>
              <a:t>Liskov</a:t>
            </a:r>
            <a:r>
              <a:rPr lang="fr-CA" b="0" dirty="0"/>
              <a:t>, une informaticienne américaine.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CA" dirty="0"/>
              <a:t>On parle de sous-type et pas de sous-classe.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dirty="0"/>
              <a:t>Définition plus stricte, une relation de sous-classe n’implique pas un sous-type.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38585-6676-8153-6DF7-9C5C2DB61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3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87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28708-D7EB-B4FA-386A-62A0D84C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35672-78F6-79C7-F156-82948F533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A8E74-8605-1D1D-A098-5780152A0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Avec les </a:t>
            </a:r>
            <a:r>
              <a:rPr lang="en-US" dirty="0" err="1"/>
              <a:t>langages</a:t>
            </a:r>
            <a:r>
              <a:rPr lang="en-US" dirty="0"/>
              <a:t> </a:t>
            </a:r>
            <a:r>
              <a:rPr lang="en-US" dirty="0" err="1"/>
              <a:t>typés</a:t>
            </a:r>
            <a:r>
              <a:rPr lang="en-US" dirty="0"/>
              <a:t> ca aide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partie</a:t>
            </a:r>
            <a:r>
              <a:rPr lang="en-US" dirty="0"/>
              <a:t> car on ne </a:t>
            </a:r>
            <a:r>
              <a:rPr lang="en-US" dirty="0" err="1"/>
              <a:t>peut</a:t>
            </a:r>
            <a:r>
              <a:rPr lang="en-US" dirty="0"/>
              <a:t> pas </a:t>
            </a:r>
            <a:r>
              <a:rPr lang="en-US" dirty="0" err="1"/>
              <a:t>retourner</a:t>
            </a:r>
            <a:r>
              <a:rPr lang="en-US" dirty="0"/>
              <a:t> des types qui ne </a:t>
            </a:r>
            <a:r>
              <a:rPr lang="en-US" dirty="0" err="1"/>
              <a:t>sont</a:t>
            </a:r>
            <a:r>
              <a:rPr lang="en-US" dirty="0"/>
              <a:t> pas compatibles / throw des exceptions plus </a:t>
            </a:r>
            <a:r>
              <a:rPr lang="en-US" dirty="0" err="1"/>
              <a:t>génériques</a:t>
            </a:r>
            <a:r>
              <a:rPr lang="en-US" dirty="0"/>
              <a:t> (</a:t>
            </a:r>
            <a:r>
              <a:rPr lang="en-US" dirty="0" err="1"/>
              <a:t>si</a:t>
            </a:r>
            <a:r>
              <a:rPr lang="en-US" dirty="0"/>
              <a:t> on a des checked exception)</a:t>
            </a:r>
          </a:p>
          <a:p>
            <a:endParaRPr lang="en-US" dirty="0"/>
          </a:p>
          <a:p>
            <a:r>
              <a:rPr lang="en-US" b="1" dirty="0" err="1"/>
              <a:t>Exemple</a:t>
            </a:r>
            <a:endParaRPr lang="en-US" b="1" dirty="0"/>
          </a:p>
          <a:p>
            <a:r>
              <a:rPr lang="en-US" dirty="0" err="1"/>
              <a:t>Maintenant</a:t>
            </a:r>
            <a:r>
              <a:rPr lang="en-US" dirty="0"/>
              <a:t> on </a:t>
            </a:r>
            <a:r>
              <a:rPr lang="en-US" dirty="0" err="1"/>
              <a:t>gère</a:t>
            </a:r>
            <a:r>
              <a:rPr lang="en-US" dirty="0"/>
              <a:t> </a:t>
            </a:r>
            <a:r>
              <a:rPr lang="en-US" dirty="0" err="1"/>
              <a:t>l’Ontario</a:t>
            </a:r>
            <a:r>
              <a:rPr lang="en-US" dirty="0"/>
              <a:t>, par </a:t>
            </a:r>
            <a:r>
              <a:rPr lang="en-US" dirty="0" err="1"/>
              <a:t>contre</a:t>
            </a:r>
            <a:r>
              <a:rPr lang="en-US" dirty="0"/>
              <a:t> pas de PST (https://</a:t>
            </a:r>
            <a:r>
              <a:rPr lang="en-US" dirty="0" err="1"/>
              <a:t>www.canada.ca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/revenue-agency/services/tax/businesses/topics/</a:t>
            </a:r>
            <a:r>
              <a:rPr lang="en-US" dirty="0" err="1"/>
              <a:t>gst</a:t>
            </a:r>
            <a:r>
              <a:rPr lang="en-US" dirty="0"/>
              <a:t>-</a:t>
            </a:r>
            <a:r>
              <a:rPr lang="en-US" dirty="0" err="1"/>
              <a:t>hst</a:t>
            </a:r>
            <a:r>
              <a:rPr lang="en-US" dirty="0"/>
              <a:t>-businesses/charge-collect-which-rate/</a:t>
            </a:r>
            <a:r>
              <a:rPr lang="en-US" dirty="0" err="1"/>
              <a:t>calculator.html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09DB3-6BDD-764A-1069-CA55FCD44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20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089DF-A2A3-1397-036D-D8B081B1A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064E2F-36D1-9853-BC0A-FA8DA40E8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9D5E2-B8E4-2BF1-F86A-01C4D8AB4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2683A-5B73-1DA5-9DBD-3357219CE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65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61C96-568B-FB44-68A7-7629B15E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D62EE6-3411-D9CC-75A2-460728911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16987-EB28-AAD4-D455-B2E90CF83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B8395-C7A3-D141-C636-B5CE138DC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42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FA38-1BB1-E27B-48B2-CFD50ED0E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D57A4-7925-848C-1522-7900ACDFC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23C640-E9C6-DDA3-8031-C8769716D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D79EA-A8C3-38DA-A1E4-9EE48C38FE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35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2F2C3-6895-4742-9AF6-1F3AEEDB8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2F297-A785-B8BF-069F-51160496A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723DB-FBBD-81E4-E968-A3AC855D8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634B9-B0EF-07C7-B200-1E79E5047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55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60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90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F39AD-C267-4D7A-AA22-5A20CC98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58CC4-1D1D-2A71-C7C9-11BFA6EEB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6A0E9-67D3-099C-7F1D-89E0EE3DE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E8787-3AA1-BD6F-939A-DCBA29AA4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32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06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CECAD-732E-39C9-1CCB-97E688F70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0B656-FB33-0552-C095-B43E72E81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468E3-9DD3-FBEC-E523-D8922FDC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CA" b="1" noProof="0" dirty="0"/>
              <a:t>Agile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noProof="0" dirty="0"/>
              <a:t>On construit de manière incrémentale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noProof="0" dirty="0"/>
              <a:t>On n’a pas toujours les spécifications complètes ou une vision globale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noProof="0" dirty="0"/>
              <a:t>On veut que notre application puisse partir en production le plus vite possible dans passer notre temps à faire de la conception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noProof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CA" b="1" noProof="0" dirty="0"/>
              <a:t>Par contre on veu</a:t>
            </a:r>
            <a:r>
              <a:rPr lang="fr-CA" b="0" noProof="0" dirty="0"/>
              <a:t>t une application: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="0" noProof="0" dirty="0"/>
              <a:t>Flexible au changement : on veut ajouter des fonctionnalités sans que notre vélocité diminue au fil du temps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="0" noProof="0" dirty="0"/>
              <a:t>Maintenable : on veut passer notre temps à faire des </a:t>
            </a:r>
            <a:r>
              <a:rPr lang="fr-CA" b="0" noProof="0" dirty="0" err="1"/>
              <a:t>feautures</a:t>
            </a:r>
            <a:r>
              <a:rPr lang="fr-CA" b="0" noProof="0" dirty="0"/>
              <a:t> pas du </a:t>
            </a:r>
            <a:r>
              <a:rPr lang="fr-CA" b="0" noProof="0" dirty="0" err="1"/>
              <a:t>refactoring</a:t>
            </a:r>
            <a:r>
              <a:rPr lang="fr-CA" b="0" noProof="0" dirty="0"/>
              <a:t> ou corriger des bugs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b="0" noProof="0" dirty="0"/>
              <a:t>Réutilisable : si on a des composants communs on veut les réutiliser dans notre app (ou dans d’autres apps), pas toujours tout réécrire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41E72-C832-1F7C-7807-2C92EE32F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54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5FDB-BEE8-93EA-AAA5-ED0E38878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07696-BECF-D998-47C0-8184C665B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62E20-2867-F528-65CD-EA308866C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noProof="0" dirty="0"/>
              <a:t>Par contre si on ne fait pas attention notre code va commencer à avoir des design </a:t>
            </a:r>
            <a:r>
              <a:rPr lang="fr-CA" noProof="0" dirty="0" err="1"/>
              <a:t>smells</a:t>
            </a:r>
            <a:r>
              <a:rPr lang="fr-CA" noProof="0" dirty="0"/>
              <a:t>.</a:t>
            </a:r>
          </a:p>
          <a:p>
            <a:r>
              <a:rPr lang="fr-CA" noProof="0" dirty="0"/>
              <a:t>Il faut agir dès que l’on les rencontre sinon notre application va devenir inmaintenable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90ED7-153B-E3BA-7BA9-F98B6AF8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6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F72BC-5A58-F01B-8B6E-9E885D22C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FA43A-3B15-C725-F6AE-621B55085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D9DC8-B283-52FF-C1BE-26D2DCAE6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7E48C-CEEA-4374-BA7F-13D60815A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98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26CC0-5CA7-5CC8-3EC9-48DE2BD1E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21094-A335-CB20-0C3E-405CF548B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9C017-A165-0D1E-08EA-DC6A4F137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35D11-E26C-403D-C07C-A4B5666B3B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761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7B00B-33F1-B78B-1CB5-7BD769083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9CD3B-66FD-106A-79B1-047B19328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2EB12-F076-EC58-7225-24A7F2390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6E0EE-A56D-531D-07AD-0555AA1E5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4838A-0639-5C43-BA0F-07950260E5D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9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FB8BC5-EA59-594F-890A-E9F467C8C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71ABC3-0EB7-254E-BBDF-89362C234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97CA37-B3CF-5B45-AF78-0D020BA07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1B76C1-AAAA-5347-95FD-B01D0CA0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1576EF-E4C4-CF47-B6A9-1DB1AAD7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80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2EA2F-B24A-A440-92D1-B82ECA9E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1E1F2FE-BE16-5740-BCE4-A6F9B1A5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BE3004-8B88-634C-8BCE-05D0F1AB5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2A550E-AFA0-0F41-80BC-686EEE34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920E47-7DEA-7C4C-B21E-00DA3C4C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203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345895-7A35-ED4B-B066-4961A3CE9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FB2A7D7-03C2-C442-A6FF-2265247CB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41FF69-05A0-A149-9D87-4C06548E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0F2E5-BDDA-A542-8B7B-5642A10C8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3364F4-6FAB-2E4D-A059-E0AED5E5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2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0F5CC-3F72-E044-A9B3-CAA63C17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52C27B-53BC-FD4D-A945-E44DBAA4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20C00B-4571-2144-AD18-3E74484B7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4AA0EE-7361-5446-801B-95C29A77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AE1BE8-5B79-EA49-85B5-5C45E313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639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D6437F-0AF7-E14F-99E1-E0B947EB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6B6BE9-9AB4-8B48-9AB9-0862AAC6C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05012A-B72B-5B43-9E68-5391A05F1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50BA32-F74F-DB44-B072-EAF68B1A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E5121A-87E9-F34A-ADFB-5A6BCA1B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054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2D606-6427-0644-8CB1-F7D4EC63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34E1C-8C6D-8B4B-A13B-9300D8C6B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BF8A23-2854-5D44-8EAD-BF1FD46AE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BF7503-85D6-824F-9D48-39D8D0A2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8D2D17-FADB-9345-BA75-CE634B66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8A2E9E-DB37-E34E-A5EA-ABA5B359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24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8C8C4B-1006-8D46-A758-0937CE40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49B34D-E8FB-8A40-942A-220CEB64D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08BF297-8E60-B447-B15B-859E27AD9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DD1ADED-2C14-F948-8807-5E725083A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BC3ADCB-0AFF-394C-86F4-F1DE2A24A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F18419-D9F1-C04A-934D-0E203122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810466-3609-8F4B-AF5D-55497321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BCAB3B-26D6-B54D-88C2-987DD783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998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90F99-A833-FD4E-AC35-DCF1DFDA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4125CE-EC40-574C-9120-90995DD0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F1835B-DFE3-244F-8AB4-2B808E55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DB9235-DF6F-2B4E-8C1E-72E5EEB7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518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0155C4-E2C0-E742-ADBB-039AA788A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097F2FC-6B42-ED4B-A036-E207FBD0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8CE237-EBF6-BD4A-A474-8A72E0F6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43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D20077-8EA1-A946-B6E3-561713EB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D76242-52E0-5548-995A-A943DCFB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97D322-13BA-2949-BB2D-43EB01F6B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57C2A2-8057-7F44-9472-FA54E60C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BC7467-E009-4942-AC97-A60D687B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EB37EE-C235-0746-B3FC-84CC5BB3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543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2D2FCE-F1B3-864E-9C37-12789C6A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9792121-A8D5-B14B-B09E-F555A9378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002A6A5-E0CB-AE48-BAC4-25F2FAB9C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B100B4-C77C-D94A-AA34-49222973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23C43F-4F51-C84D-908F-41FA5183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93594A-FAF8-6D4B-99C5-9F90EE97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87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05BE8C1-034B-E642-81AF-ED401B6D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1B122C-7215-0E48-8B85-2EC95DCF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BCF288-BA6D-0A47-9FE4-69C1CA3F9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39CC-A6D0-F048-A2CB-C298E697CC21}" type="datetimeFigureOut">
              <a:rPr lang="fr-FR" smtClean="0"/>
              <a:t>26/11/2024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5171C-B47F-2C40-9932-0BF8F418C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7756E2-2470-5D44-BB6A-3CFC1131F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EA700-672F-B74D-9BE9-DB8E42C2C57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14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noProof="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2AC22A2-E60C-2066-2431-63C808B99E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7C55D9-559E-DB15-6DF2-38E9C212A364}"/>
              </a:ext>
            </a:extLst>
          </p:cNvPr>
          <p:cNvSpPr txBox="1"/>
          <p:nvPr/>
        </p:nvSpPr>
        <p:spPr>
          <a:xfrm>
            <a:off x="0" y="2000130"/>
            <a:ext cx="121935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noProof="0" dirty="0">
                <a:solidFill>
                  <a:schemeClr val="bg1"/>
                </a:solidFill>
              </a:rPr>
              <a:t>Les 5 principes d’architecture </a:t>
            </a:r>
          </a:p>
          <a:p>
            <a:pPr algn="ctr"/>
            <a:r>
              <a:rPr lang="fr-FR" sz="6000" noProof="0" dirty="0">
                <a:solidFill>
                  <a:schemeClr val="bg1"/>
                </a:solidFill>
              </a:rPr>
              <a:t>SOLID</a:t>
            </a:r>
            <a:endParaRPr lang="fr-FR" sz="6000" noProof="0" dirty="0">
              <a:solidFill>
                <a:srgbClr val="60C7C5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60A2AD-C533-0189-F754-52EB72F08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6372" y="5519193"/>
            <a:ext cx="1067620" cy="1260000"/>
          </a:xfrm>
          <a:prstGeom prst="rect">
            <a:avLst/>
          </a:prstGeom>
        </p:spPr>
      </p:pic>
      <p:sp>
        <p:nvSpPr>
          <p:cNvPr id="9" name="ZoneTexte 2">
            <a:extLst>
              <a:ext uri="{FF2B5EF4-FFF2-40B4-BE49-F238E27FC236}">
                <a16:creationId xmlns:a16="http://schemas.microsoft.com/office/drawing/2014/main" id="{20753901-6E24-1FDD-FCBE-948D9977D3F6}"/>
              </a:ext>
            </a:extLst>
          </p:cNvPr>
          <p:cNvSpPr txBox="1"/>
          <p:nvPr/>
        </p:nvSpPr>
        <p:spPr>
          <a:xfrm>
            <a:off x="4860272" y="4252103"/>
            <a:ext cx="24714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noProof="0" dirty="0">
                <a:solidFill>
                  <a:schemeClr val="bg1"/>
                </a:solidFill>
              </a:rPr>
              <a:t>Xavier Balloy</a:t>
            </a:r>
            <a:endParaRPr lang="fr-FR" sz="2500" noProof="0" dirty="0">
              <a:solidFill>
                <a:srgbClr val="60C7C5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93F260C-FE2D-F6CE-ECB7-88659C61E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08" y="6329193"/>
            <a:ext cx="2032674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0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551ED-99DE-8405-F48C-CE8791EA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EC9771D2-F564-A13C-7F73-FB6DD980B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4A075B6-1147-5E8D-B470-DC28CD58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6AD102C-B08D-CCAA-0C2D-E2ED385E79E6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Visqueux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BE8CAD5-1345-64D1-31B3-30B42B299BCE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Symptômes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D5B06F2C-086A-6ACE-A527-AA53E174D5C9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noProof="0" dirty="0"/>
              <a:t>Faire les choses correctement est plus difficile que de mal les faire.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Conséquences :</a:t>
            </a:r>
          </a:p>
          <a:p>
            <a:r>
              <a:rPr lang="fr-FR" sz="2400" noProof="0" dirty="0"/>
              <a:t>On reproduit ce que l’on voit, même si ce n’est pas la bonne façon</a:t>
            </a:r>
          </a:p>
          <a:p>
            <a:r>
              <a:rPr lang="fr-FR" sz="2400" noProof="0" dirty="0"/>
              <a:t>On va faire un </a:t>
            </a:r>
            <a:r>
              <a:rPr lang="fr-FR" sz="2400" i="1" noProof="0" dirty="0"/>
              <a:t>hack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592DCB3-9BD5-33FC-4BBB-D9592D733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4E4EB-CB91-0C85-55EF-9944D96C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9BAA221D-ED85-D41A-F09F-47EE16D15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683991F-4B31-2230-610C-D0659F5C7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75ADDF7-C3E4-075F-FB88-790B0E8123A6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Complexité inutile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29EAA6E-9E1B-5901-DFC0-17D2F046C01B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Symptômes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425BF799-62F9-324C-8A07-3D922DEDE12B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noProof="0" dirty="0"/>
              <a:t>La conception contient un élément qui n'apporte aucun bénéfice direct.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Conséquences :</a:t>
            </a:r>
          </a:p>
          <a:p>
            <a:r>
              <a:rPr lang="fr-FR" sz="2400" noProof="0" dirty="0"/>
              <a:t>Le code est compliqué à comprendre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B5DCB82-FA55-6B5C-3065-41B0A9F94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428E2-620B-FDB6-F3CE-69FBBAD6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86FD534D-208A-929F-919E-C84A0802C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DC7655E-7101-C775-B066-9AFFA25A6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2322EBAF-70D3-5A20-8437-6025798A0212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Répétition inutile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53C132C-3498-E391-9FC0-7E9294CE8489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Symptômes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96AAA9C5-B968-8AC1-B326-EF67649B5983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noProof="0" dirty="0"/>
              <a:t>La conception contient des structures répétitives qui pourraient être unifiées sous une seule abstraction.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Conséquences :</a:t>
            </a:r>
          </a:p>
          <a:p>
            <a:r>
              <a:rPr lang="fr-FR" sz="2400" noProof="0" dirty="0"/>
              <a:t>On copie/colle du code qui ressemble à ce que l’on veut et on le modifie un peu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3C0AAB-B5DF-C010-78DE-2503B7AC7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10F00-DDCD-A891-69A0-7FA8C88E1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2C868B6-C9F0-529D-B009-D14E9DB76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03B835-1B55-4224-6E4C-1CB548E1D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C15FBB3-28FA-FFB7-EBE6-E1CB074D58BF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Opaque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085B40D-8D62-18F0-5F67-F2BD7A4155FC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Symptômes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753B588C-8908-629C-13D9-D6849E2044C7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noProof="0" dirty="0"/>
              <a:t>Le code est difficile à lire et à comprendre. Il n'exprime pas bien son intention.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Conséquences :</a:t>
            </a:r>
          </a:p>
          <a:p>
            <a:r>
              <a:rPr lang="fr-FR" sz="2400" noProof="0" dirty="0"/>
              <a:t>Difficile de rentrer dans le code</a:t>
            </a:r>
          </a:p>
          <a:p>
            <a:r>
              <a:rPr lang="fr-FR" sz="2400" noProof="0" dirty="0"/>
              <a:t>Des modifications simples peuvent être longues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42C9363-22FE-BA8F-6049-034EB8C07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8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CD1E5-5213-34F0-0B45-B0A930F08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FCECC374-12CB-4CD0-1379-B58634245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50A16E-3F4E-C1B1-0195-79EC7AECA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A663C7D6-F649-29C4-E7BA-1225EE597938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5 principes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77227D-10D4-90A8-EDE8-71477229E9E0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Principes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2646E214-8D83-16C3-ECB7-1E35AC455978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6494099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noProof="0" dirty="0"/>
              <a:t>Principes formalisés par </a:t>
            </a:r>
            <a:r>
              <a:rPr lang="fr-FR" sz="2400" noProof="0" dirty="0" err="1"/>
              <a:t>Uncle</a:t>
            </a:r>
            <a:r>
              <a:rPr lang="fr-FR" sz="2400" noProof="0" dirty="0"/>
              <a:t> Bob en 1995</a:t>
            </a:r>
          </a:p>
          <a:p>
            <a:pPr lvl="1"/>
            <a:r>
              <a:rPr lang="fr-FR" sz="2000" noProof="0" dirty="0"/>
              <a:t>SRP - Principe de Responsabilité Unique</a:t>
            </a:r>
          </a:p>
          <a:p>
            <a:pPr lvl="1"/>
            <a:r>
              <a:rPr lang="fr-FR" sz="2000" noProof="0" dirty="0"/>
              <a:t>OCP - Principe ouvert-fermé</a:t>
            </a:r>
          </a:p>
          <a:p>
            <a:pPr lvl="1"/>
            <a:r>
              <a:rPr lang="fr-FR" sz="2000" noProof="0" dirty="0"/>
              <a:t>LSP - Principe de Substitution de </a:t>
            </a:r>
            <a:r>
              <a:rPr lang="fr-FR" sz="2000" noProof="0" dirty="0" err="1"/>
              <a:t>Liskov</a:t>
            </a:r>
            <a:endParaRPr lang="fr-FR" sz="2000" noProof="0" dirty="0"/>
          </a:p>
          <a:p>
            <a:pPr lvl="1"/>
            <a:r>
              <a:rPr lang="fr-FR" sz="2000" noProof="0" dirty="0"/>
              <a:t>DIP - Principe d'inversion des dépendances</a:t>
            </a:r>
          </a:p>
          <a:p>
            <a:pPr lvl="1"/>
            <a:r>
              <a:rPr lang="fr-FR" sz="2000" noProof="0" dirty="0"/>
              <a:t>ISP - Principe de Ségrégation des Interfaces</a:t>
            </a:r>
          </a:p>
          <a:p>
            <a:endParaRPr lang="fr-FR" sz="2400" noProof="0" dirty="0"/>
          </a:p>
          <a:p>
            <a:r>
              <a:rPr lang="fr-FR" sz="2400" noProof="0" dirty="0"/>
              <a:t>À utiliser </a:t>
            </a:r>
            <a:r>
              <a:rPr lang="fr-FR" sz="2400" b="1" noProof="0" dirty="0"/>
              <a:t>uniquement</a:t>
            </a:r>
            <a:r>
              <a:rPr lang="fr-FR" sz="2400" noProof="0" dirty="0"/>
              <a:t> pour éliminer les design </a:t>
            </a:r>
            <a:r>
              <a:rPr lang="fr-FR" sz="2400" noProof="0" dirty="0" err="1"/>
              <a:t>smells</a:t>
            </a:r>
            <a:endParaRPr lang="fr-FR" sz="2400" b="1" noProof="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CA9372-7031-591D-6A9B-67C6EAAF2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2B914-B3D8-C126-1C62-CB7ED44C4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487" y="1388853"/>
            <a:ext cx="3226152" cy="40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5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8E57-64B7-8393-7BC5-97686388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1810D42-E9AA-8875-C18E-7E6AC46B32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831185" cy="685800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323FAA0-FB29-C1A9-B206-0A0CD07F5BDF}"/>
              </a:ext>
            </a:extLst>
          </p:cNvPr>
          <p:cNvCxnSpPr>
            <a:cxnSpLocks/>
          </p:cNvCxnSpPr>
          <p:nvPr/>
        </p:nvCxnSpPr>
        <p:spPr>
          <a:xfrm>
            <a:off x="6096000" y="2574012"/>
            <a:ext cx="5100320" cy="0"/>
          </a:xfrm>
          <a:prstGeom prst="line">
            <a:avLst/>
          </a:prstGeom>
          <a:ln w="28575">
            <a:solidFill>
              <a:srgbClr val="20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9F7E32DB-E92A-ED0B-1C73-F464EA9367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294" t="-1" r="-1"/>
          <a:stretch/>
        </p:blipFill>
        <p:spPr>
          <a:xfrm>
            <a:off x="5071730" y="1927682"/>
            <a:ext cx="907153" cy="6843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8129E7C-CE52-A40D-A17E-BD8430937EB8}"/>
              </a:ext>
            </a:extLst>
          </p:cNvPr>
          <p:cNvSpPr txBox="1"/>
          <p:nvPr/>
        </p:nvSpPr>
        <p:spPr>
          <a:xfrm>
            <a:off x="5978883" y="1903201"/>
            <a:ext cx="6213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noProof="0" dirty="0">
                <a:solidFill>
                  <a:srgbClr val="182129"/>
                </a:solidFill>
              </a:rPr>
              <a:t>Les principes SOLID</a:t>
            </a:r>
          </a:p>
        </p:txBody>
      </p:sp>
    </p:spTree>
    <p:extLst>
      <p:ext uri="{BB962C8B-B14F-4D97-AF65-F5344CB8AC3E}">
        <p14:creationId xmlns:p14="http://schemas.microsoft.com/office/powerpoint/2010/main" val="255900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6BDDE-1548-FF18-29FE-2B504331B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7FB2FB98-7AC6-708E-2134-4EE76B9EE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E9E8B7F-716A-8EE7-672A-27C583700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143049E-BB32-A5A3-39FE-20D2E5F324EE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de Responsabilité Unique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00B726F-715A-9076-F630-01CB6527C70C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SRP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F8CA4721-25C7-1B60-3713-EA0AB7BE9F7E}"/>
              </a:ext>
            </a:extLst>
          </p:cNvPr>
          <p:cNvSpPr txBox="1">
            <a:spLocks/>
          </p:cNvSpPr>
          <p:nvPr/>
        </p:nvSpPr>
        <p:spPr>
          <a:xfrm>
            <a:off x="1231409" y="2969955"/>
            <a:ext cx="9823453" cy="962443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noProof="0" dirty="0"/>
              <a:t>« Il ne devrait jamais y avoir plus d'une raison </a:t>
            </a:r>
          </a:p>
          <a:p>
            <a:pPr marL="0" indent="0" algn="ctr">
              <a:buNone/>
            </a:pPr>
            <a:r>
              <a:rPr lang="fr-FR" sz="3200" noProof="0" dirty="0"/>
              <a:t>pour qu'une classe change. »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D1A3001-4E89-8D6E-87EA-30E0365ED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7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13DF8-E9E8-A400-A293-2340B3BC8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36090FE0-02BF-3D38-F28D-A9B71DC688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34E6001-C590-2EFE-75B4-F29C420B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AEE4A09E-E933-431D-B830-A5B72BFC07F7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de Responsabilité Unique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2EB3636-40B6-D4DD-EF75-F1FBB0E2B7E3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SRP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DB796319-9215-937F-6A37-42A1E31703EE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noProof="0" dirty="0"/>
              <a:t>Symptômes :</a:t>
            </a:r>
          </a:p>
          <a:p>
            <a:r>
              <a:rPr lang="fr-FR" sz="2400" noProof="0" dirty="0"/>
              <a:t>Fragile</a:t>
            </a:r>
          </a:p>
          <a:p>
            <a:r>
              <a:rPr lang="fr-FR" sz="2400" noProof="0" dirty="0"/>
              <a:t>Rigide</a:t>
            </a:r>
          </a:p>
          <a:p>
            <a:r>
              <a:rPr lang="fr-FR" sz="2400" noProof="0" dirty="0"/>
              <a:t>Visqueux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Si une classe a plus d’une responsabilité alors les responsabilités deviennent couplées.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Comment identifier s’il n’est pas respecté :</a:t>
            </a:r>
          </a:p>
          <a:p>
            <a:r>
              <a:rPr lang="fr-FR" sz="2400" noProof="0" dirty="0"/>
              <a:t>Se poser la question de pourquoi cette classe / fonction pourrait changer.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endParaRPr lang="fr-FR" sz="2400" noProof="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04BE48C-8C7A-C531-A439-420744C09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26F2C-95C8-C930-FACF-CE0BF41B8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D9165590-F0CA-FBF6-3413-696081BE05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7B36558-5F8E-7102-F4D8-F20A90F29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73ED07E-3870-821D-8C92-E5844DC93208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ouvert-fermé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C132DB2-284C-9B30-3962-7CD6F91FB144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OCP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F11BA3BA-5A0B-B42A-A419-8C1657A61419}"/>
              </a:ext>
            </a:extLst>
          </p:cNvPr>
          <p:cNvSpPr txBox="1">
            <a:spLocks/>
          </p:cNvSpPr>
          <p:nvPr/>
        </p:nvSpPr>
        <p:spPr>
          <a:xfrm>
            <a:off x="1231409" y="2756565"/>
            <a:ext cx="9823453" cy="1344870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noProof="0" dirty="0"/>
              <a:t>« Les entités logicielles (classes, modules, fonctions, etc.) doivent être ouvertes à l'extension, mais fermées à la modification. »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D64E715-2584-F557-C3D8-931457F16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1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2D1D5-1D28-5919-DCA0-4468BF2D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ABD1C032-F460-CBEB-1150-652E4216E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6DCBE77-39F3-18CE-E71D-480DB2876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7A3E5BB-8014-9368-300D-259C3BF565AE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ouvert-fermé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20F86607-ACE3-A45E-4EBB-331EEFD4CA39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OCP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320FE83F-C9F2-EC85-15E2-85D073FABCAC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noProof="0" dirty="0"/>
              <a:t>Symptôme :</a:t>
            </a:r>
          </a:p>
          <a:p>
            <a:r>
              <a:rPr lang="fr-FR" sz="2400" noProof="0" dirty="0"/>
              <a:t>Rigide</a:t>
            </a:r>
          </a:p>
          <a:p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Comment :</a:t>
            </a:r>
          </a:p>
          <a:p>
            <a:r>
              <a:rPr lang="fr-FR" sz="2400" noProof="0" dirty="0"/>
              <a:t>Utiliser des </a:t>
            </a:r>
            <a:r>
              <a:rPr lang="fr-FR" sz="2400" b="1" noProof="0" dirty="0"/>
              <a:t>abstractions</a:t>
            </a:r>
          </a:p>
          <a:p>
            <a:r>
              <a:rPr lang="fr-FR" sz="2400" noProof="0" dirty="0"/>
              <a:t>Ne pas faire d’abstraction prématurément pour éviter la complexité inutile</a:t>
            </a:r>
          </a:p>
          <a:p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Comment identifier s’il n’est pas (ou mal) respecté :</a:t>
            </a:r>
          </a:p>
          <a:p>
            <a:r>
              <a:rPr lang="fr-FR" sz="2400" noProof="0" dirty="0"/>
              <a:t>Si on fait des if/</a:t>
            </a:r>
            <a:r>
              <a:rPr lang="fr-FR" sz="2400" noProof="0" dirty="0" err="1"/>
              <a:t>else</a:t>
            </a:r>
            <a:r>
              <a:rPr lang="fr-FR" sz="2400" noProof="0" dirty="0"/>
              <a:t> sur un type pour avoir un comportement différent selon le cas</a:t>
            </a:r>
          </a:p>
          <a:p>
            <a:pPr marL="0" indent="0">
              <a:buNone/>
            </a:pPr>
            <a:endParaRPr lang="fr-FR" sz="2400" noProof="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63711A-7B66-59D6-C352-CE6507DC9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5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0ECA-9423-D9A8-4EDE-510C1562B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07C29C-7A77-D782-A5D5-1097D4DFA9C6}"/>
              </a:ext>
            </a:extLst>
          </p:cNvPr>
          <p:cNvSpPr txBox="1">
            <a:spLocks/>
          </p:cNvSpPr>
          <p:nvPr/>
        </p:nvSpPr>
        <p:spPr>
          <a:xfrm>
            <a:off x="5961333" y="218225"/>
            <a:ext cx="6213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noProof="0" dirty="0">
                <a:solidFill>
                  <a:srgbClr val="182129"/>
                </a:solidFill>
              </a:rPr>
              <a:t>Objectifs de la présentation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2C5BC7C-B23B-9D1B-7B46-49D9EB031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294" t="-1" r="-1"/>
          <a:stretch/>
        </p:blipFill>
        <p:spPr>
          <a:xfrm>
            <a:off x="5054180" y="242706"/>
            <a:ext cx="907153" cy="68430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87141A6-336D-5B5E-94D7-B205DE4AA3D5}"/>
              </a:ext>
            </a:extLst>
          </p:cNvPr>
          <p:cNvCxnSpPr>
            <a:cxnSpLocks/>
          </p:cNvCxnSpPr>
          <p:nvPr/>
        </p:nvCxnSpPr>
        <p:spPr>
          <a:xfrm>
            <a:off x="6078450" y="889036"/>
            <a:ext cx="5100320" cy="0"/>
          </a:xfrm>
          <a:prstGeom prst="line">
            <a:avLst/>
          </a:prstGeom>
          <a:ln w="28575">
            <a:solidFill>
              <a:srgbClr val="20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E77ADE-AC8A-75EF-0A21-629C2540534A}"/>
              </a:ext>
            </a:extLst>
          </p:cNvPr>
          <p:cNvSpPr txBox="1"/>
          <p:nvPr/>
        </p:nvSpPr>
        <p:spPr>
          <a:xfrm>
            <a:off x="6096000" y="1560527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noProof="0" dirty="0">
                <a:solidFill>
                  <a:srgbClr val="20AAAF"/>
                </a:solidFill>
                <a:latin typeface="+mj-lt"/>
              </a:rPr>
              <a:t>Découvrir (ou redécouvrir) les principes SOLID.</a:t>
            </a:r>
          </a:p>
          <a:p>
            <a:endParaRPr lang="fr-FR" sz="2800" noProof="0" dirty="0">
              <a:solidFill>
                <a:srgbClr val="20AAAF"/>
              </a:solidFill>
              <a:latin typeface="+mj-lt"/>
            </a:endParaRPr>
          </a:p>
          <a:p>
            <a:r>
              <a:rPr lang="fr-FR" sz="2800" noProof="0" dirty="0">
                <a:solidFill>
                  <a:srgbClr val="20AAAF"/>
                </a:solidFill>
                <a:latin typeface="+mj-lt"/>
              </a:rPr>
              <a:t>Apprendre à les identifier quand les principes SOLID devraient être appliqués et comment les mettre en place</a:t>
            </a:r>
          </a:p>
        </p:txBody>
      </p:sp>
      <p:pic>
        <p:nvPicPr>
          <p:cNvPr id="17" name="Image 2">
            <a:extLst>
              <a:ext uri="{FF2B5EF4-FFF2-40B4-BE49-F238E27FC236}">
                <a16:creationId xmlns:a16="http://schemas.microsoft.com/office/drawing/2014/main" id="{6A6E8543-CEC7-EEC1-634B-8B3087A95A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31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8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130B2-75DB-961C-9EDD-094317CA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FDB73F2C-168C-8F31-9829-EA8D8ABFD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6A59C0E-2046-5878-9DFD-1C7A4983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2B53407C-F6EF-8A59-38DA-6C2ED8C4B815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de Substitution de </a:t>
            </a:r>
            <a:r>
              <a:rPr lang="fr-FR" noProof="0" dirty="0" err="1"/>
              <a:t>Liskov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6A8DF29-6C16-1A6E-077B-B7AFD4756292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LSP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2378807A-DF75-A050-142F-8F33A95F35C9}"/>
              </a:ext>
            </a:extLst>
          </p:cNvPr>
          <p:cNvSpPr txBox="1">
            <a:spLocks/>
          </p:cNvSpPr>
          <p:nvPr/>
        </p:nvSpPr>
        <p:spPr>
          <a:xfrm>
            <a:off x="1231409" y="2996831"/>
            <a:ext cx="9823453" cy="9010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noProof="0" dirty="0"/>
              <a:t>«  Les classes dérivées doivent être substituables à leurs classes de base. »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5D28B2-E1AD-D4FE-6AC1-335D2321C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2340-ACFC-1B69-9345-9D196884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3821E8B2-0B4C-423A-6020-5158EC426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256490D-4247-A40C-0E4C-6195F66BF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792F668-3BAE-890E-5D18-976DF1CE4544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de Substitution de </a:t>
            </a:r>
            <a:r>
              <a:rPr lang="fr-FR" noProof="0" dirty="0" err="1"/>
              <a:t>Liskov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51CBAD5-F07A-546F-18DC-64A13AEC9077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LSP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74878A00-B349-88CC-CA65-D0A030E6F223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noProof="0" dirty="0"/>
              <a:t>Les implémentations d’une abstraction ne peuvent pas être validées de manière isolées mais uniquement dans le contexte de leur client.</a:t>
            </a:r>
          </a:p>
          <a:p>
            <a:r>
              <a:rPr lang="fr-FR" sz="2400" noProof="0" dirty="0"/>
              <a:t>Dans le cas de la programmation orientée objet les relations de type « est un » doivent considérer le </a:t>
            </a:r>
            <a:r>
              <a:rPr lang="fr-FR" sz="2400" b="1" noProof="0" dirty="0"/>
              <a:t>comportement</a:t>
            </a:r>
            <a:r>
              <a:rPr lang="fr-FR" sz="2400" noProof="0" dirty="0"/>
              <a:t>.</a:t>
            </a:r>
          </a:p>
          <a:p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Comment identifier s’il n’est pas respecté :</a:t>
            </a:r>
          </a:p>
          <a:p>
            <a:r>
              <a:rPr lang="fr-FR" sz="2400" noProof="0" dirty="0"/>
              <a:t>Une fonction a moins de comportement que celle dont elle hérite</a:t>
            </a:r>
          </a:p>
          <a:p>
            <a:r>
              <a:rPr lang="fr-FR" sz="2400" noProof="0" dirty="0"/>
              <a:t>Une fonction </a:t>
            </a:r>
            <a:r>
              <a:rPr lang="fr-FR" sz="2400" noProof="0" dirty="0" err="1"/>
              <a:t>throw</a:t>
            </a:r>
            <a:r>
              <a:rPr lang="fr-FR" sz="2400" noProof="0" dirty="0"/>
              <a:t> des exceptions mais pas celle dont elle </a:t>
            </a:r>
            <a:r>
              <a:rPr lang="fr-FR" sz="2400" noProof="0" dirty="0" err="1"/>
              <a:t>héhite</a:t>
            </a:r>
            <a:endParaRPr lang="fr-FR" sz="2400" noProof="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800B440-C783-6246-8F1E-D041B7911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0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334E2-1D0D-E05F-C32C-69118B42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2F041A4F-10BF-FC75-369B-20612873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F65C138-38C5-A4CF-1BE3-5803D646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27397463-959D-33BC-7D5D-7250EF834034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de Ségrégation des Interfaces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5B01FCB-B3F4-C1CD-A38F-4DA7838E385E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ISP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446C157C-A9B5-188D-B19C-F280A1F3B84A}"/>
              </a:ext>
            </a:extLst>
          </p:cNvPr>
          <p:cNvSpPr txBox="1">
            <a:spLocks/>
          </p:cNvSpPr>
          <p:nvPr/>
        </p:nvSpPr>
        <p:spPr>
          <a:xfrm>
            <a:off x="1231409" y="3121854"/>
            <a:ext cx="9823453" cy="432169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noProof="0" dirty="0"/>
              <a:t>«  Créez des interfaces fines et spécifiques au client. »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82D2D8-13B7-6CB7-05BC-E6BD742F2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4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A112B-70F4-6EE6-A0BC-55A1BB9B8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1889E6C9-D110-5DF0-88F9-2FCCA029BD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CDDF5BD-5F5A-3D92-0B30-4133FEF47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76E6E322-1262-DCC9-EDE5-8C751296F4AA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de Ségrégation des Interfaces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DB0CEB0-EA51-3291-CB0A-993CE08C9B72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ISP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2DD7E458-958C-052D-0948-BAD8B73683AC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noProof="0" dirty="0"/>
              <a:t>Crée un couplage inutile</a:t>
            </a:r>
          </a:p>
          <a:p>
            <a:r>
              <a:rPr lang="fr-FR" sz="2400" noProof="0" dirty="0"/>
              <a:t>Attention de ne pas sur-découper !</a:t>
            </a:r>
          </a:p>
          <a:p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Comment identifier s’il n’est pas respecté :</a:t>
            </a:r>
          </a:p>
          <a:p>
            <a:r>
              <a:rPr lang="fr-FR" sz="2400" noProof="0" dirty="0"/>
              <a:t>Si une classe contient des méthodes non utilisées qui viennent d’une interface c’est que l’interface est mal découplée.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endParaRPr lang="fr-FR" sz="2400" noProof="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A80C3F-8311-259B-5C47-1242C2A8B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C3711-B9E3-70E3-1F9E-AF9A3B11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3D923D21-CFEE-5FE9-ADE3-B639F43F2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89D8F17-B879-217D-4F37-65DD5F5A1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639569D-D908-1158-8985-FC7690657AE5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d'inversion des dépendances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4D80E72-1E38-1904-61E1-154C42886359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DIP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7A800901-F0F7-38E8-90BF-D753A375AFF3}"/>
              </a:ext>
            </a:extLst>
          </p:cNvPr>
          <p:cNvSpPr txBox="1">
            <a:spLocks/>
          </p:cNvSpPr>
          <p:nvPr/>
        </p:nvSpPr>
        <p:spPr>
          <a:xfrm>
            <a:off x="1231409" y="3121854"/>
            <a:ext cx="9823453" cy="432169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noProof="0" dirty="0"/>
              <a:t>«  Dépendez des abstractions, pas des implémentations. »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3FD467-1EEF-C656-FA25-D0D63B834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E15C8-E344-4E79-4268-47A7D3361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D5B090C1-B67E-BE4F-82EE-0A7B7F610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40EB33E-DED9-3BCA-E2D4-FE41BD4DB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4A71A1-CCF4-E6C4-0B62-834521249C91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Principe d'inversion des dépendances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521E685-E66E-60C3-9126-D257A5F32858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DIP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8D2B70C7-5834-99CB-03FD-40AAFB22AAE4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noProof="0" dirty="0"/>
              <a:t>On peut l’appliquer à notre code mais aussi aux librairies que l’on utilise</a:t>
            </a:r>
          </a:p>
          <a:p>
            <a:pPr lvl="1"/>
            <a:r>
              <a:rPr lang="fr-FR" sz="2000" noProof="0" dirty="0"/>
              <a:t>On ne dépend pas de l’interface des librairies (qui peut changer)</a:t>
            </a:r>
          </a:p>
          <a:p>
            <a:pPr lvl="1"/>
            <a:r>
              <a:rPr lang="fr-FR" sz="2000" noProof="0" dirty="0"/>
              <a:t>On ajoute un layer pour faire le lien</a:t>
            </a:r>
          </a:p>
          <a:p>
            <a:r>
              <a:rPr lang="fr-FR" sz="2400" noProof="0" dirty="0"/>
              <a:t>Mis en œuvre avec le principe d’inversion de contrôle (</a:t>
            </a:r>
            <a:r>
              <a:rPr lang="fr-FR" sz="2400" noProof="0" dirty="0" err="1"/>
              <a:t>IoC</a:t>
            </a:r>
            <a:r>
              <a:rPr lang="fr-FR" sz="2400" noProof="0" dirty="0"/>
              <a:t>)</a:t>
            </a:r>
          </a:p>
          <a:p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Comment identifier s’il n’est pas (ou mal) respecté :</a:t>
            </a:r>
          </a:p>
          <a:p>
            <a:r>
              <a:rPr lang="fr-FR" sz="2400" noProof="0" dirty="0"/>
              <a:t>Une classe dépend d’autres classes</a:t>
            </a:r>
          </a:p>
          <a:p>
            <a:r>
              <a:rPr lang="fr-FR" sz="2400" noProof="0" dirty="0"/>
              <a:t>Une classe dérive d’une classe concrète</a:t>
            </a:r>
          </a:p>
          <a:p>
            <a:r>
              <a:rPr lang="fr-FR" sz="2400" noProof="0" dirty="0"/>
              <a:t>Une méthode </a:t>
            </a:r>
            <a:r>
              <a:rPr lang="fr-FR" sz="2400" noProof="0" dirty="0" err="1"/>
              <a:t>override</a:t>
            </a:r>
            <a:r>
              <a:rPr lang="fr-FR" sz="2400" noProof="0" dirty="0"/>
              <a:t> une méthode d’une de ses classes de base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6E0D3CE-411F-38C2-776F-C4F053B9F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8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E40EF3-9B2D-7948-8071-C11365F9B3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26483" y="203200"/>
            <a:ext cx="3801533" cy="6519333"/>
          </a:xfrm>
          <a:solidFill>
            <a:srgbClr val="76C8C4"/>
          </a:solidFill>
        </p:spPr>
        <p:txBody>
          <a:bodyPr>
            <a:normAutofit/>
          </a:bodyPr>
          <a:lstStyle/>
          <a:p>
            <a:pPr algn="ctr"/>
            <a:br>
              <a:rPr lang="fr-FR" sz="1100" noProof="0" dirty="0">
                <a:solidFill>
                  <a:schemeClr val="bg1"/>
                </a:solidFill>
              </a:rPr>
            </a:br>
            <a:br>
              <a:rPr lang="fr-FR" sz="2800" noProof="0" dirty="0">
                <a:solidFill>
                  <a:schemeClr val="bg1"/>
                </a:solidFill>
              </a:rPr>
            </a:br>
            <a:r>
              <a:rPr lang="fr-FR" sz="3200" noProof="0" dirty="0">
                <a:solidFill>
                  <a:schemeClr val="bg1"/>
                </a:solidFill>
              </a:rPr>
              <a:t>Itératif</a:t>
            </a:r>
            <a:br>
              <a:rPr lang="fr-FR" sz="2800" noProof="0" dirty="0">
                <a:solidFill>
                  <a:schemeClr val="bg1"/>
                </a:solidFill>
              </a:rPr>
            </a:br>
            <a:br>
              <a:rPr lang="fr-FR" sz="2800" noProof="0" dirty="0">
                <a:solidFill>
                  <a:schemeClr val="bg1"/>
                </a:solidFill>
              </a:rPr>
            </a:br>
            <a:r>
              <a:rPr lang="fr-FR" sz="20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concentrer sur la structure actuelle du système.</a:t>
            </a:r>
            <a:br>
              <a:rPr lang="fr-FR" sz="1800" noProof="0" dirty="0">
                <a:solidFill>
                  <a:schemeClr val="bg1"/>
                </a:solidFill>
              </a:rPr>
            </a:br>
            <a:br>
              <a:rPr lang="fr-FR" sz="1800" noProof="0" dirty="0">
                <a:solidFill>
                  <a:schemeClr val="bg1"/>
                </a:solidFill>
              </a:rPr>
            </a:br>
            <a:br>
              <a:rPr lang="fr-FR" sz="1800" noProof="0" dirty="0">
                <a:solidFill>
                  <a:schemeClr val="bg1"/>
                </a:solidFill>
              </a:rPr>
            </a:br>
            <a:endParaRPr lang="fr-FR" sz="1800" noProof="0" dirty="0">
              <a:solidFill>
                <a:schemeClr val="bg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A65BE98-6712-AC4B-AA4C-9805D47619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5233" y="203200"/>
            <a:ext cx="3801533" cy="6519333"/>
          </a:xfrm>
          <a:prstGeom prst="rect">
            <a:avLst/>
          </a:prstGeom>
          <a:solidFill>
            <a:srgbClr val="203A4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050" noProof="0" dirty="0">
                <a:solidFill>
                  <a:schemeClr val="bg1"/>
                </a:solidFill>
              </a:rPr>
            </a:br>
            <a:br>
              <a:rPr lang="fr-FR" sz="2400" noProof="0" dirty="0">
                <a:solidFill>
                  <a:schemeClr val="bg1"/>
                </a:solidFill>
              </a:rPr>
            </a:br>
            <a:r>
              <a:rPr lang="fr-FR" sz="2800" noProof="0" dirty="0">
                <a:solidFill>
                  <a:schemeClr val="bg1"/>
                </a:solidFill>
              </a:rPr>
              <a:t>Principes</a:t>
            </a:r>
            <a:br>
              <a:rPr lang="fr-FR" sz="2400" noProof="0" dirty="0">
                <a:solidFill>
                  <a:schemeClr val="bg1"/>
                </a:solidFill>
              </a:rPr>
            </a:br>
            <a:br>
              <a:rPr lang="fr-FR" sz="2400" noProof="0" dirty="0">
                <a:solidFill>
                  <a:schemeClr val="bg1"/>
                </a:solidFill>
              </a:rPr>
            </a:br>
            <a:r>
              <a:rPr lang="fr-FR" sz="1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 ne sont pas des règles à appliquer aveuglément.</a:t>
            </a:r>
            <a:br>
              <a:rPr lang="fr-FR" sz="1600" noProof="0" dirty="0">
                <a:solidFill>
                  <a:schemeClr val="bg1"/>
                </a:solidFill>
              </a:rPr>
            </a:br>
            <a:br>
              <a:rPr lang="fr-FR" sz="1600" noProof="0" dirty="0">
                <a:solidFill>
                  <a:schemeClr val="bg1"/>
                </a:solidFill>
              </a:rPr>
            </a:br>
            <a:br>
              <a:rPr lang="fr-FR" sz="1600" noProof="0" dirty="0">
                <a:solidFill>
                  <a:schemeClr val="bg1"/>
                </a:solidFill>
              </a:rPr>
            </a:br>
            <a:endParaRPr lang="fr-FR" sz="1800" noProof="0" dirty="0"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4E0C2CC-AE29-554F-967B-0FDE0B1526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63984" y="203200"/>
            <a:ext cx="3801533" cy="6519333"/>
          </a:xfrm>
          <a:prstGeom prst="rect">
            <a:avLst/>
          </a:prstGeom>
          <a:solidFill>
            <a:srgbClr val="EB3B7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050" noProof="0" dirty="0">
                <a:solidFill>
                  <a:schemeClr val="bg1"/>
                </a:solidFill>
              </a:rPr>
            </a:br>
            <a:br>
              <a:rPr lang="fr-FR" sz="2400" noProof="0" dirty="0">
                <a:solidFill>
                  <a:schemeClr val="bg1"/>
                </a:solidFill>
              </a:rPr>
            </a:br>
            <a:r>
              <a:rPr lang="fr-FR" sz="2800" noProof="0" dirty="0">
                <a:solidFill>
                  <a:schemeClr val="bg1"/>
                </a:solidFill>
              </a:rPr>
              <a:t>Pragmatisme</a:t>
            </a:r>
            <a:br>
              <a:rPr lang="fr-FR" sz="2400" noProof="0" dirty="0">
                <a:solidFill>
                  <a:schemeClr val="bg1"/>
                </a:solidFill>
              </a:rPr>
            </a:br>
            <a:br>
              <a:rPr lang="fr-FR" sz="2400" noProof="0" dirty="0">
                <a:solidFill>
                  <a:schemeClr val="bg1"/>
                </a:solidFill>
              </a:rPr>
            </a:br>
            <a:r>
              <a:rPr lang="fr-FR" sz="1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Sur-appliquer les principes même à de la complexité inutile.</a:t>
            </a:r>
            <a:br>
              <a:rPr lang="fr-FR" sz="1600" noProof="0" dirty="0">
                <a:solidFill>
                  <a:schemeClr val="bg1"/>
                </a:solidFill>
              </a:rPr>
            </a:br>
            <a:br>
              <a:rPr lang="fr-FR" sz="1600" noProof="0" dirty="0">
                <a:solidFill>
                  <a:schemeClr val="bg1"/>
                </a:solidFill>
              </a:rPr>
            </a:br>
            <a:br>
              <a:rPr lang="fr-FR" sz="1600" noProof="0" dirty="0">
                <a:solidFill>
                  <a:schemeClr val="bg1"/>
                </a:solidFill>
              </a:rPr>
            </a:br>
            <a:endParaRPr lang="fr-FR" sz="1800" b="1" noProof="0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C48D944-EBCE-E34B-831C-6ED0EBA96C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755"/>
          <a:stretch/>
        </p:blipFill>
        <p:spPr>
          <a:xfrm>
            <a:off x="287376" y="5189219"/>
            <a:ext cx="3801532" cy="16687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58CD973-AAD7-4B4E-88A0-4C950F251E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2" r="-1755"/>
          <a:stretch/>
        </p:blipFill>
        <p:spPr>
          <a:xfrm rot="10800000">
            <a:off x="4141578" y="203198"/>
            <a:ext cx="3578960" cy="9062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7B9495-1277-424C-A6B6-E8DD506BF8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t="-2576"/>
          <a:stretch/>
        </p:blipFill>
        <p:spPr>
          <a:xfrm>
            <a:off x="10485004" y="4309110"/>
            <a:ext cx="1706994" cy="252914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EE0BED-45E2-5349-BE25-F293ECA54D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796" y="739552"/>
            <a:ext cx="1960703" cy="5396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E152927-1EA9-7B4A-8991-738B0E03786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54" r="-1431"/>
          <a:stretch/>
        </p:blipFill>
        <p:spPr>
          <a:xfrm rot="10800000">
            <a:off x="10923181" y="13252"/>
            <a:ext cx="1268817" cy="141798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FB4C188-DA80-DA47-ACFB-10C35E6DD2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4401" y="469732"/>
            <a:ext cx="1960703" cy="5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1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D45E65-6E5E-CF4B-82F6-BB92245B29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46D52052-EDA3-A848-B2C5-3579FB7DE4D9}"/>
              </a:ext>
            </a:extLst>
          </p:cNvPr>
          <p:cNvSpPr txBox="1">
            <a:spLocks/>
          </p:cNvSpPr>
          <p:nvPr/>
        </p:nvSpPr>
        <p:spPr>
          <a:xfrm>
            <a:off x="4346939" y="372772"/>
            <a:ext cx="3498121" cy="1343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 noProof="0" dirty="0">
                <a:solidFill>
                  <a:schemeClr val="bg1"/>
                </a:solidFill>
              </a:rPr>
              <a:t>Merci</a:t>
            </a:r>
            <a:endParaRPr lang="fr-FR" sz="1600" noProof="0" dirty="0">
              <a:solidFill>
                <a:srgbClr val="76C8C4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36809F-BF21-04ED-18FF-3A849CA84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054" y="1402976"/>
            <a:ext cx="2827892" cy="626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325E74-FCDD-4541-8F05-04FAA9265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382" y="2901545"/>
            <a:ext cx="3117234" cy="30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6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3CAEA-6673-8437-9447-06D8CDE47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7E8E5FB-D07A-88A1-E23F-E068C45089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831185" cy="6858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2094D1D-0C8B-0213-0BC6-FED60BF6B8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294" t="-1" r="-1"/>
          <a:stretch/>
        </p:blipFill>
        <p:spPr>
          <a:xfrm>
            <a:off x="5054180" y="242706"/>
            <a:ext cx="907153" cy="6843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E5B2B7E-8E8B-98C9-5EDC-33F8C1A0F774}"/>
              </a:ext>
            </a:extLst>
          </p:cNvPr>
          <p:cNvGrpSpPr/>
          <p:nvPr/>
        </p:nvGrpSpPr>
        <p:grpSpPr>
          <a:xfrm>
            <a:off x="5961333" y="218225"/>
            <a:ext cx="6213117" cy="738664"/>
            <a:chOff x="5978883" y="1903201"/>
            <a:chExt cx="6213117" cy="738664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7CA610FB-0E59-0AD8-05CD-335A3A3EA59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74012"/>
              <a:ext cx="5100320" cy="0"/>
            </a:xfrm>
            <a:prstGeom prst="line">
              <a:avLst/>
            </a:prstGeom>
            <a:ln w="28575">
              <a:solidFill>
                <a:srgbClr val="203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B9FA5FC-8D42-30E9-F66B-CC070710CF1F}"/>
                </a:ext>
              </a:extLst>
            </p:cNvPr>
            <p:cNvSpPr txBox="1">
              <a:spLocks/>
            </p:cNvSpPr>
            <p:nvPr/>
          </p:nvSpPr>
          <p:spPr>
            <a:xfrm>
              <a:off x="5978883" y="1903201"/>
              <a:ext cx="62131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200" noProof="0" dirty="0">
                  <a:solidFill>
                    <a:srgbClr val="182129"/>
                  </a:solidFill>
                </a:rPr>
                <a:t>Xavier Balloy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355AAA1-B364-019B-5ADE-BCBD1CBD52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8745" y="4168964"/>
            <a:ext cx="1800000" cy="1800000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E7F46-40E9-CC64-B725-25E9E64E6449}"/>
              </a:ext>
            </a:extLst>
          </p:cNvPr>
          <p:cNvSpPr txBox="1"/>
          <p:nvPr/>
        </p:nvSpPr>
        <p:spPr>
          <a:xfrm>
            <a:off x="6096000" y="1386753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noProof="0" dirty="0">
                <a:solidFill>
                  <a:srgbClr val="20AAAF"/>
                </a:solidFill>
                <a:latin typeface="+mj-lt"/>
              </a:rPr>
              <a:t>- Développeur full stack</a:t>
            </a:r>
          </a:p>
          <a:p>
            <a:r>
              <a:rPr lang="fr-FR" sz="2800" noProof="0" dirty="0">
                <a:solidFill>
                  <a:srgbClr val="20AAAF"/>
                </a:solidFill>
                <a:latin typeface="+mj-lt"/>
              </a:rPr>
              <a:t>- Tech lead</a:t>
            </a:r>
          </a:p>
          <a:p>
            <a:r>
              <a:rPr lang="fr-FR" sz="2800" noProof="0" dirty="0">
                <a:solidFill>
                  <a:srgbClr val="20AAAF"/>
                </a:solidFill>
                <a:latin typeface="+mj-lt"/>
              </a:rPr>
              <a:t>- Co-organisateur du </a:t>
            </a:r>
            <a:r>
              <a:rPr lang="fr-FR" sz="2800" noProof="0" dirty="0" err="1">
                <a:solidFill>
                  <a:srgbClr val="20AAAF"/>
                </a:solidFill>
                <a:latin typeface="+mj-lt"/>
              </a:rPr>
              <a:t>meetup</a:t>
            </a:r>
            <a:r>
              <a:rPr lang="fr-FR" sz="2800" noProof="0" dirty="0">
                <a:solidFill>
                  <a:srgbClr val="20AAAF"/>
                </a:solidFill>
                <a:latin typeface="+mj-lt"/>
              </a:rPr>
              <a:t> software </a:t>
            </a:r>
            <a:r>
              <a:rPr lang="fr-FR" sz="2800" noProof="0" dirty="0" err="1">
                <a:solidFill>
                  <a:srgbClr val="20AAAF"/>
                </a:solidFill>
                <a:latin typeface="+mj-lt"/>
              </a:rPr>
              <a:t>crafters</a:t>
            </a:r>
            <a:r>
              <a:rPr lang="fr-FR" sz="2800" noProof="0" dirty="0">
                <a:solidFill>
                  <a:srgbClr val="20AAAF"/>
                </a:solidFill>
                <a:latin typeface="+mj-lt"/>
              </a:rPr>
              <a:t> Québec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4BFC87-7681-98C4-60AF-2DCEB7C461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3545" y="5068964"/>
            <a:ext cx="2520475" cy="8123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F4BCA-CF0C-39E9-477E-E39CF13F1AF3}"/>
              </a:ext>
            </a:extLst>
          </p:cNvPr>
          <p:cNvGrpSpPr/>
          <p:nvPr/>
        </p:nvGrpSpPr>
        <p:grpSpPr>
          <a:xfrm>
            <a:off x="6293545" y="4545744"/>
            <a:ext cx="2781196" cy="523220"/>
            <a:chOff x="6564262" y="5614745"/>
            <a:chExt cx="2781196" cy="5232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E157B6-036E-63D8-5EB0-DA6AEFEAC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64262" y="5693793"/>
              <a:ext cx="365125" cy="3651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78EA59-DE56-A10D-B2C9-1576928141DC}"/>
                </a:ext>
              </a:extLst>
            </p:cNvPr>
            <p:cNvSpPr txBox="1"/>
            <p:nvPr/>
          </p:nvSpPr>
          <p:spPr>
            <a:xfrm>
              <a:off x="6824983" y="5614745"/>
              <a:ext cx="25204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fr-FR" sz="2800" noProof="0" dirty="0"/>
                <a:t>in/</a:t>
              </a:r>
              <a:r>
                <a:rPr lang="fr-FR" sz="2800" noProof="0" dirty="0" err="1"/>
                <a:t>xavierballoy</a:t>
              </a:r>
              <a:endParaRPr lang="fr-FR" sz="2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06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F793BFA-8928-4E40-804D-EA45BD0A6436}"/>
              </a:ext>
            </a:extLst>
          </p:cNvPr>
          <p:cNvCxnSpPr>
            <a:cxnSpLocks/>
          </p:cNvCxnSpPr>
          <p:nvPr/>
        </p:nvCxnSpPr>
        <p:spPr>
          <a:xfrm>
            <a:off x="6096000" y="2574012"/>
            <a:ext cx="5100320" cy="0"/>
          </a:xfrm>
          <a:prstGeom prst="line">
            <a:avLst/>
          </a:prstGeom>
          <a:ln w="28575">
            <a:solidFill>
              <a:srgbClr val="203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E4B94B5E-3190-E945-9D51-62188AE637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294" t="-1" r="-1"/>
          <a:stretch/>
        </p:blipFill>
        <p:spPr>
          <a:xfrm>
            <a:off x="5071730" y="1927682"/>
            <a:ext cx="907153" cy="6843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35457-D583-077A-D6F3-41A7B39F00F0}"/>
              </a:ext>
            </a:extLst>
          </p:cNvPr>
          <p:cNvSpPr txBox="1"/>
          <p:nvPr/>
        </p:nvSpPr>
        <p:spPr>
          <a:xfrm>
            <a:off x="5978883" y="1903201"/>
            <a:ext cx="6213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noProof="0" dirty="0">
                <a:solidFill>
                  <a:srgbClr val="182129"/>
                </a:solidFill>
              </a:rPr>
              <a:t>Conception agile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CF61525-7B06-8664-D7E8-6215E90AD8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31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8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B28D5-A6CC-B020-DA3A-85D641DD1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25C9337F-F153-2B86-8E5F-837039AC1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A8AC398-3212-5967-3391-818610982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E3A633B-E646-C49A-9731-66D295B74A35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L’agilité c’est quoi ?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2390CF93-AF5E-981A-588D-E46DED274B00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Conception agile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FAB21AD2-C0CB-D808-7E2E-9AA10100EF8A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noProof="0" dirty="0"/>
              <a:t>On développe de manière incrémentale</a:t>
            </a:r>
          </a:p>
          <a:p>
            <a:r>
              <a:rPr lang="fr-FR" sz="2400" noProof="0" dirty="0"/>
              <a:t>On construit l’application d’aujourd’hui, pas celle de demain</a:t>
            </a:r>
          </a:p>
          <a:p>
            <a:pPr marL="0" indent="0">
              <a:buNone/>
            </a:pPr>
            <a:endParaRPr lang="fr-FR" sz="2400" noProof="0" dirty="0"/>
          </a:p>
          <a:p>
            <a:r>
              <a:rPr lang="fr-FR" sz="2400" noProof="0" dirty="0"/>
              <a:t>Mais on veut une application avec une structure :</a:t>
            </a:r>
          </a:p>
          <a:p>
            <a:pPr lvl="1"/>
            <a:r>
              <a:rPr lang="fr-FR" sz="2000" noProof="0" dirty="0"/>
              <a:t>Flexible</a:t>
            </a:r>
          </a:p>
          <a:p>
            <a:pPr lvl="1"/>
            <a:r>
              <a:rPr lang="fr-FR" sz="2000" noProof="0" dirty="0"/>
              <a:t>Maintenable</a:t>
            </a:r>
          </a:p>
          <a:p>
            <a:pPr lvl="1"/>
            <a:r>
              <a:rPr lang="fr-FR" sz="2000" noProof="0" dirty="0"/>
              <a:t>Réutilisable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3D58DF-191A-D520-BAF1-C7513E058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7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53964-F3B9-2F30-C138-270A24475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7964A9C8-F559-2F72-BCDD-099794D3E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B6A419F-A3A0-9D34-AF19-6171B63AD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98D3165-98BC-A73A-07E4-579C06A6CF27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Design </a:t>
            </a:r>
            <a:r>
              <a:rPr lang="fr-FR" noProof="0" dirty="0" err="1"/>
              <a:t>smells</a:t>
            </a:r>
            <a:r>
              <a:rPr lang="fr-FR" noProof="0" dirty="0"/>
              <a:t> &gt; code </a:t>
            </a:r>
            <a:r>
              <a:rPr lang="fr-FR" noProof="0" dirty="0" err="1"/>
              <a:t>smells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161F24D-574E-965F-D72E-9A8FA56B4953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Conception agile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F35A6167-280D-90B8-D59E-3B860F9E0768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noProof="0" dirty="0"/>
              <a:t>Les code </a:t>
            </a:r>
            <a:r>
              <a:rPr lang="fr-FR" sz="2400" noProof="0" dirty="0" err="1"/>
              <a:t>smells</a:t>
            </a:r>
            <a:r>
              <a:rPr lang="fr-FR" sz="2400" noProof="0" dirty="0"/>
              <a:t> se retrouvent dans des </a:t>
            </a:r>
            <a:r>
              <a:rPr lang="fr-FR" sz="2400" b="1" noProof="0" dirty="0"/>
              <a:t>sections</a:t>
            </a:r>
            <a:r>
              <a:rPr lang="fr-FR" sz="2400" noProof="0" dirty="0"/>
              <a:t> de code</a:t>
            </a:r>
          </a:p>
          <a:p>
            <a:r>
              <a:rPr lang="fr-FR" sz="2400" noProof="0" dirty="0"/>
              <a:t>Les 7 symptômes de design </a:t>
            </a:r>
            <a:r>
              <a:rPr lang="fr-FR" sz="2400" noProof="0" dirty="0" err="1"/>
              <a:t>smells</a:t>
            </a:r>
            <a:endParaRPr lang="fr-FR" sz="2400" noProof="0" dirty="0"/>
          </a:p>
          <a:p>
            <a:r>
              <a:rPr lang="fr-FR" sz="2400" noProof="0" dirty="0"/>
              <a:t>Ils sont globaux et se retrouvent dans la </a:t>
            </a:r>
            <a:r>
              <a:rPr lang="fr-FR" sz="2400" b="1" noProof="0" dirty="0"/>
              <a:t>structure</a:t>
            </a:r>
            <a:r>
              <a:rPr lang="fr-FR" sz="2400" noProof="0" dirty="0"/>
              <a:t> du code</a:t>
            </a:r>
          </a:p>
          <a:p>
            <a:pPr marL="0" indent="0">
              <a:buNone/>
            </a:pPr>
            <a:endParaRPr lang="fr-FR" sz="2400" noProof="0" dirty="0"/>
          </a:p>
          <a:p>
            <a:r>
              <a:rPr lang="fr-FR" sz="2400" noProof="0" dirty="0"/>
              <a:t>Il faut </a:t>
            </a:r>
            <a:r>
              <a:rPr lang="fr-FR" sz="2400" b="1" noProof="0" dirty="0"/>
              <a:t>agir</a:t>
            </a:r>
            <a:r>
              <a:rPr lang="fr-FR" sz="2400" noProof="0" dirty="0"/>
              <a:t> quand on les rencontre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3B043D-5A2A-0294-C1E2-3D883F07E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1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C7D1B-7E21-29A6-973F-AE602819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D631B391-8E9C-0894-971C-A01012673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92E4B59-F705-0A5C-3AD8-CAEB796F8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7F6041E3-EE9E-5397-2F8B-50332515C6E9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Rigide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F4E0F5D-8798-236B-881E-DE924D5C951E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Symptômes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0A1D256F-D7B0-7481-592D-1EACA7EFAD67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noProof="0" dirty="0"/>
              <a:t>L’application est difficile à modifier, car chaque changement entraîne de nombreuses autres modifications dans d'autres parties du système.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Conséquences :</a:t>
            </a:r>
          </a:p>
          <a:p>
            <a:r>
              <a:rPr lang="fr-FR" sz="2400" noProof="0" dirty="0"/>
              <a:t>Difficile d’estimer les tâches</a:t>
            </a:r>
          </a:p>
          <a:p>
            <a:r>
              <a:rPr lang="fr-FR" sz="2400" noProof="0" dirty="0"/>
              <a:t>Tout est plus long que prévu</a:t>
            </a:r>
          </a:p>
          <a:p>
            <a:r>
              <a:rPr lang="fr-FR" sz="2400" noProof="0" dirty="0"/>
              <a:t>Un changement à des répercutions inattendues </a:t>
            </a:r>
          </a:p>
          <a:p>
            <a:endParaRPr lang="fr-FR" sz="2400" noProof="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287AAD0-5652-9182-74B1-3039AF70B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6E03A-1E98-73CF-E4A1-8D315D461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71F31968-72A2-418E-F374-6AD3F69E6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4802B91-B42A-A52C-ED98-73FE9768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71984D42-E1F8-4CFC-E214-82711CEAAE9D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Fragile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FB40404-2DDA-9377-79F0-887A7F6198A4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Symptômes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3DDAB641-CF83-C3F6-7591-652194875F40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noProof="0" dirty="0"/>
              <a:t>Les modifications provoquent des défaillances dans des parties de l’application sans lien conceptuel avec la partie modifiée.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Conséquences :</a:t>
            </a:r>
          </a:p>
          <a:p>
            <a:r>
              <a:rPr lang="fr-FR" sz="2400" noProof="0" dirty="0"/>
              <a:t>Généralement en corrigeant un bug on se retrouve avec un autre bug</a:t>
            </a:r>
          </a:p>
          <a:p>
            <a:r>
              <a:rPr lang="fr-FR" sz="2400" noProof="0" dirty="0"/>
              <a:t>Le code devient compliqué à maintenir</a:t>
            </a:r>
          </a:p>
          <a:p>
            <a:r>
              <a:rPr lang="fr-FR" sz="2400" noProof="0" dirty="0"/>
              <a:t>Personne ne veut toucher à ce code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B63ADA-D559-B88E-8CF7-FA9BA7B0B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4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600C-36E5-788A-5DDF-CC1DEEF3E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BC6BFF61-DF20-0621-BA51-70715D5CD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15890"/>
            <a:ext cx="12192000" cy="542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F58FD8D-3211-4979-6B8A-65172F3FD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2" y="6313757"/>
            <a:ext cx="12192000" cy="7116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7E40D1EF-A386-76E7-B7BB-229D3FE577F1}"/>
              </a:ext>
            </a:extLst>
          </p:cNvPr>
          <p:cNvSpPr txBox="1">
            <a:spLocks/>
          </p:cNvSpPr>
          <p:nvPr/>
        </p:nvSpPr>
        <p:spPr>
          <a:xfrm>
            <a:off x="1050361" y="377198"/>
            <a:ext cx="10004501" cy="110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noProof="0" dirty="0"/>
              <a:t>Immobile</a:t>
            </a:r>
            <a:endParaRPr lang="fr-FR" sz="18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7AF86B9-ECD7-D66A-64D3-7F072B015A03}"/>
              </a:ext>
            </a:extLst>
          </p:cNvPr>
          <p:cNvSpPr txBox="1">
            <a:spLocks/>
          </p:cNvSpPr>
          <p:nvPr/>
        </p:nvSpPr>
        <p:spPr>
          <a:xfrm rot="16200000">
            <a:off x="-2218179" y="2922823"/>
            <a:ext cx="5706851" cy="83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4000" noProof="0" dirty="0">
                <a:solidFill>
                  <a:srgbClr val="20AAAF"/>
                </a:solidFill>
              </a:rPr>
              <a:t>Symptômes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A6577464-781F-4DA8-5253-F8D0816A27BF}"/>
              </a:ext>
            </a:extLst>
          </p:cNvPr>
          <p:cNvSpPr txBox="1">
            <a:spLocks/>
          </p:cNvSpPr>
          <p:nvPr/>
        </p:nvSpPr>
        <p:spPr>
          <a:xfrm>
            <a:off x="1231409" y="1589331"/>
            <a:ext cx="9823453" cy="462697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noProof="0" dirty="0"/>
              <a:t>Il est difficile de réutiliser des composants de l’application.</a:t>
            </a:r>
          </a:p>
          <a:p>
            <a:pPr marL="0" indent="0">
              <a:buNone/>
            </a:pPr>
            <a:endParaRPr lang="fr-FR" sz="2400" noProof="0" dirty="0"/>
          </a:p>
          <a:p>
            <a:pPr marL="0" indent="0">
              <a:buNone/>
            </a:pPr>
            <a:r>
              <a:rPr lang="fr-FR" sz="2400" noProof="0" dirty="0"/>
              <a:t>Conséquences :</a:t>
            </a:r>
          </a:p>
          <a:p>
            <a:r>
              <a:rPr lang="fr-FR" sz="2400" noProof="0" dirty="0"/>
              <a:t>Le rapport effort / risque est trop grand pour extraire des composants réutilisables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ABC3F8-9306-1DA8-716C-1E77FAB7B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9" y="6492279"/>
            <a:ext cx="1300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112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8E173CEFB2D408387DF95B9611CF9" ma:contentTypeVersion="16" ma:contentTypeDescription="Create a new document." ma:contentTypeScope="" ma:versionID="ee580714b5c0da9e6101a76c089a7a47">
  <xsd:schema xmlns:xsd="http://www.w3.org/2001/XMLSchema" xmlns:xs="http://www.w3.org/2001/XMLSchema" xmlns:p="http://schemas.microsoft.com/office/2006/metadata/properties" xmlns:ns2="08734594-ba75-40a6-99a4-88ec0e481b15" xmlns:ns3="8ca3141c-caad-49ba-b7fb-ea06e8384c2c" targetNamespace="http://schemas.microsoft.com/office/2006/metadata/properties" ma:root="true" ma:fieldsID="509f0c32e5caa7c1f317a325bf3e196e" ns2:_="" ns3:_="">
    <xsd:import namespace="08734594-ba75-40a6-99a4-88ec0e481b15"/>
    <xsd:import namespace="8ca3141c-caad-49ba-b7fb-ea06e8384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734594-ba75-40a6-99a4-88ec0e481b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1f7c32a-d743-4e4d-b931-5564d2aacc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3141c-caad-49ba-b7fb-ea06e8384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753560c-df35-45fe-9949-3d3fce6abc76}" ma:internalName="TaxCatchAll" ma:showField="CatchAllData" ma:web="8ca3141c-caad-49ba-b7fb-ea06e8384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a3141c-caad-49ba-b7fb-ea06e8384c2c" xsi:nil="true"/>
    <lcf76f155ced4ddcb4097134ff3c332f xmlns="08734594-ba75-40a6-99a4-88ec0e481b1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9B340F8-183B-4A68-B631-D9225A7235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734594-ba75-40a6-99a4-88ec0e481b15"/>
    <ds:schemaRef ds:uri="8ca3141c-caad-49ba-b7fb-ea06e8384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DDFDE7-372A-4D08-A0FE-51B4366A19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52172-0C5A-4635-9CDD-E4BDC093355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80fd0779-b723-4e81-b4bf-bea5c36e3682"/>
    <ds:schemaRef ds:uri="4257a2f9-93b7-41c4-a97c-44d7dbb897c0"/>
    <ds:schemaRef ds:uri="8ca3141c-caad-49ba-b7fb-ea06e8384c2c"/>
    <ds:schemaRef ds:uri="08734594-ba75-40a6-99a4-88ec0e481b1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1447</Words>
  <Application>Microsoft Macintosh PowerPoint</Application>
  <PresentationFormat>Widescreen</PresentationFormat>
  <Paragraphs>238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Itératif  Se concentrer sur la structure actuelle du système.  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5 principes d’architecture SOLID</dc:title>
  <dc:subject/>
  <dc:creator>Xavier Balloy</dc:creator>
  <cp:keywords/>
  <dc:description/>
  <cp:lastModifiedBy>Xavier Balloy</cp:lastModifiedBy>
  <cp:revision>31</cp:revision>
  <dcterms:created xsi:type="dcterms:W3CDTF">2021-04-29T00:32:34Z</dcterms:created>
  <dcterms:modified xsi:type="dcterms:W3CDTF">2024-11-26T15:21:48Z</dcterms:modified>
  <cp:category/>
</cp:coreProperties>
</file>